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Playfair Display"/>
      <p:regular r:id="rId46"/>
      <p:bold r:id="rId47"/>
      <p:italic r:id="rId48"/>
      <p:boldItalic r:id="rId49"/>
    </p:embeddedFont>
    <p:embeddedFont>
      <p:font typeface="Montserrat"/>
      <p:regular r:id="rId50"/>
      <p:bold r:id="rId51"/>
      <p:italic r:id="rId52"/>
      <p:boldItalic r:id="rId53"/>
    </p:embeddedFont>
    <p:embeddedFont>
      <p:font typeface="Helvetica Neue"/>
      <p:regular r:id="rId54"/>
      <p:bold r:id="rId55"/>
      <p:italic r:id="rId56"/>
      <p:boldItalic r:id="rId57"/>
    </p:embeddedFont>
    <p:embeddedFont>
      <p:font typeface="Oswald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PlayfairDisplay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layfairDisplay-italic.fntdata"/><Relationship Id="rId47" Type="http://schemas.openxmlformats.org/officeDocument/2006/relationships/font" Target="fonts/PlayfairDisplay-bold.fntdata"/><Relationship Id="rId49" Type="http://schemas.openxmlformats.org/officeDocument/2006/relationships/font" Target="fonts/PlayfairDispl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.fntdata"/><Relationship Id="rId50" Type="http://schemas.openxmlformats.org/officeDocument/2006/relationships/font" Target="fonts/Montserrat-regular.fntdata"/><Relationship Id="rId53" Type="http://schemas.openxmlformats.org/officeDocument/2006/relationships/font" Target="fonts/Montserrat-boldItalic.fntdata"/><Relationship Id="rId52" Type="http://schemas.openxmlformats.org/officeDocument/2006/relationships/font" Target="fonts/Montserrat-italic.fntdata"/><Relationship Id="rId11" Type="http://schemas.openxmlformats.org/officeDocument/2006/relationships/slide" Target="slides/slide6.xml"/><Relationship Id="rId55" Type="http://schemas.openxmlformats.org/officeDocument/2006/relationships/font" Target="fonts/HelveticaNeue-bold.fntdata"/><Relationship Id="rId10" Type="http://schemas.openxmlformats.org/officeDocument/2006/relationships/slide" Target="slides/slide5.xml"/><Relationship Id="rId54" Type="http://schemas.openxmlformats.org/officeDocument/2006/relationships/font" Target="fonts/HelveticaNeue-regular.fntdata"/><Relationship Id="rId13" Type="http://schemas.openxmlformats.org/officeDocument/2006/relationships/slide" Target="slides/slide8.xml"/><Relationship Id="rId57" Type="http://schemas.openxmlformats.org/officeDocument/2006/relationships/font" Target="fonts/HelveticaNeue-boldItalic.fntdata"/><Relationship Id="rId12" Type="http://schemas.openxmlformats.org/officeDocument/2006/relationships/slide" Target="slides/slide7.xml"/><Relationship Id="rId56" Type="http://schemas.openxmlformats.org/officeDocument/2006/relationships/font" Target="fonts/HelveticaNeue-italic.fntdata"/><Relationship Id="rId15" Type="http://schemas.openxmlformats.org/officeDocument/2006/relationships/slide" Target="slides/slide10.xml"/><Relationship Id="rId59" Type="http://schemas.openxmlformats.org/officeDocument/2006/relationships/font" Target="fonts/Oswald-bold.fntdata"/><Relationship Id="rId14" Type="http://schemas.openxmlformats.org/officeDocument/2006/relationships/slide" Target="slides/slide9.xml"/><Relationship Id="rId58" Type="http://schemas.openxmlformats.org/officeDocument/2006/relationships/font" Target="fonts/Oswal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4327835a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4327835a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da0804d5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da0804d5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34d4560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34d4560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3274cadf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3274cadf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43274cadf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43274cadf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43274cadf_3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43274cadf_3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43274cadf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43274cadf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3274cadf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3274cadf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43274cadf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43274cadf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5d95ffc3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5d95ffc3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2eb50ddb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2eb50ddb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43274cadf_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43274cadf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43274cadf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43274cadf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43274cadf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43274cadf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43274cadf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43274cadf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43274cadf_3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43274cadf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43274cadf_3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43274cadf_3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43274cadf_3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43274cadf_3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43274cadf_3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43274cadf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43274cadf_3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43274cadf_3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43274cadf_3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43274cadf_3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2eb50ddb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2eb50ddb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43274cadf_3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43274cadf_3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43274cadf_3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43274cadf_3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43274cadf_3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43274cadf_3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43274cadf_3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43274cadf_3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43274cadf_3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43274cadf_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43274cadf_3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43274cadf_3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43274cadf_3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43274cadf_3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3274cadf_3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3274cadf_3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3274cadf_3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3274cadf_3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da0804d5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ada0804d5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2eb50ddb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2eb50ddb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43274cadf_3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43274cadf_3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43274cadf_3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43274cadf_3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43274cad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43274cad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43274cadf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543274cadf_11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3274ca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3274ca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43274cad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43274cad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nyPPT.com_1">
  <p:cSld name="TITLE_AND_BODY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1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nyPPT.com">
  <p:cSld name="TITLE_AND_BODY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6447855" y="4656774"/>
            <a:ext cx="210691" cy="2209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 sz="1100">
                <a:solidFill>
                  <a:srgbClr val="FFFFFF"/>
                </a:solidFill>
              </a:defRPr>
            </a:lvl1pPr>
            <a:lvl2pPr indent="0" lvl="1" marL="0" algn="l">
              <a:spcBef>
                <a:spcPts val="0"/>
              </a:spcBef>
              <a:buNone/>
              <a:defRPr sz="1100">
                <a:solidFill>
                  <a:srgbClr val="FFFFFF"/>
                </a:solidFill>
              </a:defRPr>
            </a:lvl2pPr>
            <a:lvl3pPr indent="0" lvl="2" marL="0" algn="l">
              <a:spcBef>
                <a:spcPts val="0"/>
              </a:spcBef>
              <a:buNone/>
              <a:defRPr sz="1100">
                <a:solidFill>
                  <a:srgbClr val="FFFFFF"/>
                </a:solidFill>
              </a:defRPr>
            </a:lvl3pPr>
            <a:lvl4pPr indent="0" lvl="3" marL="0" algn="l">
              <a:spcBef>
                <a:spcPts val="0"/>
              </a:spcBef>
              <a:buNone/>
              <a:defRPr sz="1100">
                <a:solidFill>
                  <a:srgbClr val="FFFFFF"/>
                </a:solidFill>
              </a:defRPr>
            </a:lvl4pPr>
            <a:lvl5pPr indent="0" lvl="4" marL="0" algn="l">
              <a:spcBef>
                <a:spcPts val="0"/>
              </a:spcBef>
              <a:buNone/>
              <a:defRPr sz="1100">
                <a:solidFill>
                  <a:srgbClr val="FFFFFF"/>
                </a:solidFill>
              </a:defRPr>
            </a:lvl5pPr>
            <a:lvl6pPr indent="0" lvl="5" marL="0" algn="l">
              <a:spcBef>
                <a:spcPts val="0"/>
              </a:spcBef>
              <a:buNone/>
              <a:defRPr sz="1100">
                <a:solidFill>
                  <a:srgbClr val="FFFFFF"/>
                </a:solidFill>
              </a:defRPr>
            </a:lvl6pPr>
            <a:lvl7pPr indent="0" lvl="6" marL="0" algn="l">
              <a:spcBef>
                <a:spcPts val="0"/>
              </a:spcBef>
              <a:buNone/>
              <a:defRPr sz="1100">
                <a:solidFill>
                  <a:srgbClr val="FFFFFF"/>
                </a:solidFill>
              </a:defRPr>
            </a:lvl7pPr>
            <a:lvl8pPr indent="0" lvl="7" marL="0" algn="l">
              <a:spcBef>
                <a:spcPts val="0"/>
              </a:spcBef>
              <a:buNone/>
              <a:defRPr sz="1100">
                <a:solidFill>
                  <a:srgbClr val="FFFFFF"/>
                </a:solidFill>
              </a:defRPr>
            </a:lvl8pPr>
            <a:lvl9pPr indent="0" lvl="8" marL="0" algn="l">
              <a:spcBef>
                <a:spcPts val="0"/>
              </a:spcBef>
              <a:buNone/>
              <a:defRPr sz="11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Dating App System</a:t>
            </a:r>
            <a:endParaRPr/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www.vibing.com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178200" y="437045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Diagram</a:t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 b="13845" l="0" r="0" t="0"/>
          <a:stretch/>
        </p:blipFill>
        <p:spPr>
          <a:xfrm>
            <a:off x="0" y="802436"/>
            <a:ext cx="8949125" cy="35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Network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250" y="217075"/>
            <a:ext cx="6939499" cy="39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50" y="38525"/>
            <a:ext cx="8229425" cy="510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highlight>
                  <a:schemeClr val="accent5"/>
                </a:highlight>
              </a:rPr>
              <a:t>Resources Assignment</a:t>
            </a:r>
            <a:endParaRPr sz="3700">
              <a:highlight>
                <a:schemeClr val="accent5"/>
              </a:highlight>
            </a:endParaRPr>
          </a:p>
        </p:txBody>
      </p:sp>
      <p:sp>
        <p:nvSpPr>
          <p:cNvPr id="179" name="Google Shape;179;p27"/>
          <p:cNvSpPr txBox="1"/>
          <p:nvPr>
            <p:ph idx="2" type="body"/>
          </p:nvPr>
        </p:nvSpPr>
        <p:spPr>
          <a:xfrm>
            <a:off x="4850213" y="670200"/>
            <a:ext cx="3837000" cy="41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Breakdown of the </a:t>
            </a:r>
            <a:r>
              <a:rPr lang="en" sz="1700"/>
              <a:t>workload</a:t>
            </a:r>
            <a:r>
              <a:rPr lang="en" sz="1400"/>
              <a:t> among our team members requires </a:t>
            </a:r>
            <a:r>
              <a:rPr lang="en" sz="1700"/>
              <a:t>detailed</a:t>
            </a:r>
            <a:r>
              <a:rPr lang="en" sz="1400"/>
              <a:t> approach, as the </a:t>
            </a:r>
            <a:r>
              <a:rPr lang="en" sz="1600"/>
              <a:t>work</a:t>
            </a:r>
            <a:r>
              <a:rPr lang="en" sz="1400"/>
              <a:t> shall be allocated according to one’s </a:t>
            </a:r>
            <a:r>
              <a:rPr lang="en" sz="1700"/>
              <a:t>capabilities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The </a:t>
            </a:r>
            <a:r>
              <a:rPr lang="en"/>
              <a:t>job schedule </a:t>
            </a:r>
            <a:r>
              <a:rPr lang="en" sz="1400"/>
              <a:t>was followed, and constant </a:t>
            </a:r>
            <a:r>
              <a:rPr lang="en" sz="1900"/>
              <a:t>progress</a:t>
            </a:r>
            <a:r>
              <a:rPr lang="en" sz="1400"/>
              <a:t> evaluation</a:t>
            </a:r>
            <a:r>
              <a:rPr lang="en" sz="1400"/>
              <a:t> was made.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Recalculating</a:t>
            </a:r>
            <a:r>
              <a:rPr lang="en" sz="1400"/>
              <a:t> and </a:t>
            </a:r>
            <a:r>
              <a:rPr lang="en" sz="1700"/>
              <a:t>rescheduling</a:t>
            </a:r>
            <a:r>
              <a:rPr lang="en" sz="1400"/>
              <a:t> is done if we go </a:t>
            </a:r>
            <a:r>
              <a:rPr lang="en" sz="1600"/>
              <a:t>out of schedule</a:t>
            </a:r>
            <a:r>
              <a:rPr lang="en" sz="1400"/>
              <a:t>, with keeping the project development </a:t>
            </a:r>
            <a:r>
              <a:rPr lang="en" sz="1600"/>
              <a:t>in pace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Resources are</a:t>
            </a:r>
            <a:r>
              <a:rPr lang="en"/>
              <a:t> </a:t>
            </a:r>
            <a:r>
              <a:rPr lang="en" sz="2500"/>
              <a:t>limited.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</a:rPr>
              <a:t>Requirements</a:t>
            </a:r>
            <a:endParaRPr>
              <a:highlight>
                <a:schemeClr val="accent3"/>
              </a:highlight>
            </a:endParaRPr>
          </a:p>
        </p:txBody>
      </p:sp>
      <p:sp>
        <p:nvSpPr>
          <p:cNvPr id="186" name="Google Shape;186;p28"/>
          <p:cNvSpPr txBox="1"/>
          <p:nvPr>
            <p:ph idx="2" type="body"/>
          </p:nvPr>
        </p:nvSpPr>
        <p:spPr>
          <a:xfrm>
            <a:off x="4666500" y="1081675"/>
            <a:ext cx="4377600" cy="40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</a:t>
            </a:r>
            <a:r>
              <a:rPr lang="en"/>
              <a:t>purpose</a:t>
            </a:r>
            <a:r>
              <a:rPr lang="en" sz="1400"/>
              <a:t> of our app</a:t>
            </a:r>
            <a:r>
              <a:rPr lang="en" sz="1400"/>
              <a:t> is the </a:t>
            </a:r>
            <a:r>
              <a:rPr lang="en" sz="1600"/>
              <a:t>score calculating </a:t>
            </a:r>
            <a:r>
              <a:rPr lang="en" sz="1400"/>
              <a:t>part of the software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It depends on</a:t>
            </a:r>
            <a:r>
              <a:rPr lang="en" sz="1600"/>
              <a:t> finite</a:t>
            </a:r>
            <a:r>
              <a:rPr lang="en" sz="1400"/>
              <a:t> number of </a:t>
            </a:r>
            <a:r>
              <a:rPr lang="en" sz="1700"/>
              <a:t>features</a:t>
            </a:r>
            <a:r>
              <a:rPr lang="en" sz="1400"/>
              <a:t>: age, gender, personal preferences...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Though we can </a:t>
            </a:r>
            <a:r>
              <a:rPr lang="en" sz="1700"/>
              <a:t>add</a:t>
            </a:r>
            <a:r>
              <a:rPr lang="en" sz="1400"/>
              <a:t> more criteria to </a:t>
            </a:r>
            <a:r>
              <a:rPr lang="en" sz="1700"/>
              <a:t>increase</a:t>
            </a:r>
            <a:r>
              <a:rPr lang="en" sz="1400"/>
              <a:t> its </a:t>
            </a:r>
            <a:r>
              <a:rPr lang="en" sz="1700"/>
              <a:t>accuracy</a:t>
            </a:r>
            <a:r>
              <a:rPr lang="en" sz="1400"/>
              <a:t>, that would</a:t>
            </a:r>
            <a:r>
              <a:rPr lang="en" sz="1600"/>
              <a:t> not</a:t>
            </a:r>
            <a:r>
              <a:rPr lang="en" sz="1400"/>
              <a:t> be our main focus.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The </a:t>
            </a:r>
            <a:r>
              <a:rPr lang="en" sz="1700"/>
              <a:t>reason</a:t>
            </a:r>
            <a:r>
              <a:rPr lang="en" sz="1400"/>
              <a:t> is the </a:t>
            </a:r>
            <a:r>
              <a:rPr lang="en" sz="1700"/>
              <a:t>testing</a:t>
            </a:r>
            <a:r>
              <a:rPr lang="en" sz="1400"/>
              <a:t> part of the project, which requires </a:t>
            </a:r>
            <a:r>
              <a:rPr lang="en" sz="1600"/>
              <a:t>detailed</a:t>
            </a:r>
            <a:r>
              <a:rPr lang="en" sz="1400"/>
              <a:t> and </a:t>
            </a:r>
            <a:r>
              <a:rPr lang="en" sz="1600"/>
              <a:t>timely </a:t>
            </a:r>
            <a:r>
              <a:rPr lang="en" sz="1400"/>
              <a:t>approach.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8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Time is </a:t>
            </a:r>
            <a:r>
              <a:rPr lang="en" sz="2500"/>
              <a:t>limited.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7800"/>
            <a:ext cx="8839201" cy="39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Vibing.com Software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311700" y="42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input is </a:t>
            </a:r>
            <a:r>
              <a:rPr lang="en" sz="2200"/>
              <a:t>.txt </a:t>
            </a:r>
            <a:r>
              <a:rPr lang="en"/>
              <a:t>file containing the finite number of lines, each one corresponding to </a:t>
            </a:r>
            <a:r>
              <a:rPr lang="en" sz="2200"/>
              <a:t>one </a:t>
            </a:r>
            <a:r>
              <a:rPr lang="en"/>
              <a:t>user.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 sz="1700"/>
              <a:t>first line</a:t>
            </a:r>
            <a:r>
              <a:rPr lang="en"/>
              <a:t> represents the </a:t>
            </a:r>
            <a:r>
              <a:rPr lang="en" sz="1900"/>
              <a:t>total</a:t>
            </a:r>
            <a:r>
              <a:rPr lang="en"/>
              <a:t> number of users at a time.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input </a:t>
            </a:r>
            <a:r>
              <a:rPr lang="en" sz="1900"/>
              <a:t>format</a:t>
            </a:r>
            <a:r>
              <a:rPr lang="en"/>
              <a:t> is as follows: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highlight>
                  <a:schemeClr val="dk1"/>
                </a:highlight>
              </a:rPr>
              <a:t>Name, Gender (f/m), Age, Upper Age Boundary, Lower Age Boundary, Year of </a:t>
            </a:r>
            <a:r>
              <a:rPr lang="en" sz="1200">
                <a:highlight>
                  <a:schemeClr val="dk1"/>
                </a:highlight>
              </a:rPr>
              <a:t>Birth</a:t>
            </a:r>
            <a:r>
              <a:rPr lang="en" sz="1200">
                <a:highlight>
                  <a:schemeClr val="dk1"/>
                </a:highlight>
              </a:rPr>
              <a:t>, Latitude, Longitude</a:t>
            </a:r>
            <a:endParaRPr sz="1200">
              <a:highlight>
                <a:schemeClr val="dk1"/>
              </a:highlight>
            </a:endParaRPr>
          </a:p>
        </p:txBody>
      </p:sp>
      <p:sp>
        <p:nvSpPr>
          <p:cNvPr id="205" name="Google Shape;205;p31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 rotWithShape="1">
          <a:blip r:embed="rId3">
            <a:alphaModFix/>
          </a:blip>
          <a:srcRect b="26265" l="25053" r="38747" t="14509"/>
          <a:stretch/>
        </p:blipFill>
        <p:spPr>
          <a:xfrm>
            <a:off x="4894775" y="1631250"/>
            <a:ext cx="3310099" cy="304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4850" y="526350"/>
            <a:ext cx="4030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Functionalities</a:t>
            </a:r>
            <a:endParaRPr sz="4500"/>
          </a:p>
        </p:txBody>
      </p:sp>
      <p:sp>
        <p:nvSpPr>
          <p:cNvPr id="212" name="Google Shape;212;p32"/>
          <p:cNvSpPr txBox="1"/>
          <p:nvPr/>
        </p:nvSpPr>
        <p:spPr>
          <a:xfrm>
            <a:off x="4523800" y="639650"/>
            <a:ext cx="4444500" cy="3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www.vibing.com</a:t>
            </a:r>
            <a:endParaRPr>
              <a:highlight>
                <a:schemeClr val="dk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#1</a:t>
            </a:r>
            <a:r>
              <a:rPr lang="en"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calculates the </a:t>
            </a:r>
            <a:r>
              <a:rPr lang="en" sz="17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shortest</a:t>
            </a: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distances </a:t>
            </a:r>
            <a:r>
              <a:rPr lang="en" sz="17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from you</a:t>
            </a: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to all your </a:t>
            </a:r>
            <a:r>
              <a:rPr lang="en" sz="17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potential partners</a:t>
            </a: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along the following path:</a:t>
            </a:r>
            <a:endParaRPr sz="17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accent5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Your home -&gt; Start MTR station -&gt;End MTR Station -&gt;Partner’s home</a:t>
            </a:r>
            <a:endParaRPr sz="1100">
              <a:highlight>
                <a:schemeClr val="accent5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#2 </a:t>
            </a: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calculates the </a:t>
            </a:r>
            <a:r>
              <a:rPr lang="en" sz="19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score</a:t>
            </a: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u1.calculateScore(u2) that </a:t>
            </a:r>
            <a:r>
              <a:rPr lang="en" sz="17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u2 scores for u1</a:t>
            </a: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based on the following formula: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accent5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totalScore=ageScore+locationScore+zodiacScore</a:t>
            </a:r>
            <a:endParaRPr sz="1100">
              <a:highlight>
                <a:schemeClr val="accent5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#3 </a:t>
            </a: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</a:t>
            </a: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main</a:t>
            </a: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focus of our project is to find the most suitable</a:t>
            </a:r>
            <a:r>
              <a:rPr lang="en" sz="17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partner</a:t>
            </a: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for each user based on the </a:t>
            </a:r>
            <a:r>
              <a:rPr lang="en" sz="17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scoring system</a:t>
            </a: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4834798" y="1301550"/>
            <a:ext cx="3354950" cy="31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450" y="1053425"/>
            <a:ext cx="534537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3017250" y="1234075"/>
            <a:ext cx="58152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History of Love and Technology </a:t>
            </a:r>
            <a:r>
              <a:rPr lang="en" sz="1500"/>
              <a:t>begins in 1994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with the first modern dating app </a:t>
            </a:r>
            <a:r>
              <a:rPr lang="en" sz="2200"/>
              <a:t>KISS.COM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#2 </a:t>
            </a:r>
            <a:r>
              <a:rPr lang="en" sz="1600"/>
              <a:t>Online dating is now the </a:t>
            </a:r>
            <a:r>
              <a:rPr lang="en" sz="2200"/>
              <a:t>second</a:t>
            </a:r>
            <a:r>
              <a:rPr lang="en" sz="1600"/>
              <a:t>-most-common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way for partners to meet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“We are </a:t>
            </a:r>
            <a:r>
              <a:rPr lang="en" sz="2100"/>
              <a:t>not </a:t>
            </a:r>
            <a:r>
              <a:rPr lang="en" sz="1700"/>
              <a:t>trying to take love out of love. We are just trying to make it more </a:t>
            </a:r>
            <a:r>
              <a:rPr lang="en" sz="2100"/>
              <a:t>efficient” - </a:t>
            </a:r>
            <a:r>
              <a:rPr lang="en" sz="1600"/>
              <a:t>Jeff Tar in 1966</a:t>
            </a:r>
            <a:endParaRPr sz="1600"/>
          </a:p>
        </p:txBody>
      </p: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75" y="1601450"/>
            <a:ext cx="2393149" cy="239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#MAIN</a:t>
            </a:r>
            <a:endParaRPr/>
          </a:p>
        </p:txBody>
      </p:sp>
      <p:pic>
        <p:nvPicPr>
          <p:cNvPr id="225" name="Google Shape;225;p34"/>
          <p:cNvPicPr preferRelativeResize="0"/>
          <p:nvPr/>
        </p:nvPicPr>
        <p:blipFill rotWithShape="1">
          <a:blip r:embed="rId3">
            <a:alphaModFix/>
          </a:blip>
          <a:srcRect b="5267" l="0" r="0" t="0"/>
          <a:stretch/>
        </p:blipFill>
        <p:spPr>
          <a:xfrm>
            <a:off x="1432625" y="731525"/>
            <a:ext cx="7556050" cy="402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FLOW</a:t>
            </a:r>
            <a:endParaRPr/>
          </a:p>
        </p:txBody>
      </p:sp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229225" y="1389600"/>
            <a:ext cx="2890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user is given </a:t>
            </a:r>
            <a:r>
              <a:rPr lang="en" sz="1800"/>
              <a:t>3 service options</a:t>
            </a:r>
            <a:r>
              <a:rPr lang="en" sz="1400"/>
              <a:t> and required to </a:t>
            </a:r>
            <a:r>
              <a:rPr lang="en" sz="1600"/>
              <a:t>choose</a:t>
            </a:r>
            <a:r>
              <a:rPr lang="en" sz="1400"/>
              <a:t> among them.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The program</a:t>
            </a:r>
            <a:r>
              <a:rPr lang="en" sz="1700"/>
              <a:t> loops</a:t>
            </a:r>
            <a:r>
              <a:rPr lang="en" sz="1400"/>
              <a:t> until he/she selects </a:t>
            </a:r>
            <a:r>
              <a:rPr lang="en" sz="1900"/>
              <a:t>0</a:t>
            </a:r>
            <a:r>
              <a:rPr lang="en" sz="1400"/>
              <a:t> to exit and terminate it.</a:t>
            </a:r>
            <a:endParaRPr sz="1400"/>
          </a:p>
        </p:txBody>
      </p:sp>
      <p:pic>
        <p:nvPicPr>
          <p:cNvPr id="232" name="Google Shape;232;p35"/>
          <p:cNvPicPr preferRelativeResize="0"/>
          <p:nvPr/>
        </p:nvPicPr>
        <p:blipFill rotWithShape="1">
          <a:blip r:embed="rId3">
            <a:alphaModFix/>
          </a:blip>
          <a:srcRect b="11678" l="23755" r="26824" t="52175"/>
          <a:stretch/>
        </p:blipFill>
        <p:spPr>
          <a:xfrm>
            <a:off x="3119725" y="1531400"/>
            <a:ext cx="5548848" cy="228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311700" y="555600"/>
            <a:ext cx="3035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 </a:t>
            </a:r>
            <a:r>
              <a:rPr lang="en" sz="2000"/>
              <a:t>Display shortest distance</a:t>
            </a:r>
            <a:endParaRPr sz="2000"/>
          </a:p>
        </p:txBody>
      </p:sp>
      <p:sp>
        <p:nvSpPr>
          <p:cNvPr id="238" name="Google Shape;238;p36"/>
          <p:cNvSpPr txBox="1"/>
          <p:nvPr>
            <p:ph idx="1" type="body"/>
          </p:nvPr>
        </p:nvSpPr>
        <p:spPr>
          <a:xfrm>
            <a:off x="222100" y="1389600"/>
            <a:ext cx="3267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function </a:t>
            </a:r>
            <a:r>
              <a:rPr lang="en" sz="1400">
                <a:highlight>
                  <a:schemeClr val="accent5"/>
                </a:highlight>
              </a:rPr>
              <a:t> </a:t>
            </a:r>
            <a:r>
              <a:rPr lang="en" sz="1000">
                <a:highlight>
                  <a:schemeClr val="accent3"/>
                </a:highlight>
              </a:rPr>
              <a:t>distance=FloydWarshall.calShortestDist()</a:t>
            </a:r>
            <a:r>
              <a:rPr lang="en" sz="1400">
                <a:highlight>
                  <a:schemeClr val="accent3"/>
                </a:highlight>
              </a:rPr>
              <a:t> </a:t>
            </a:r>
            <a:endParaRPr sz="1400">
              <a:highlight>
                <a:schemeClr val="accent3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calculates the </a:t>
            </a:r>
            <a:r>
              <a:rPr lang="en" sz="1600"/>
              <a:t>shortest distance</a:t>
            </a:r>
            <a:r>
              <a:rPr lang="en" sz="1400"/>
              <a:t> between </a:t>
            </a:r>
            <a:r>
              <a:rPr lang="en" sz="1600"/>
              <a:t>any two potential</a:t>
            </a:r>
            <a:r>
              <a:rPr lang="en" sz="1400"/>
              <a:t> partners along the following path: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>
                <a:highlight>
                  <a:schemeClr val="accent5"/>
                </a:highlight>
              </a:rPr>
              <a:t>Home 1</a:t>
            </a:r>
            <a:r>
              <a:rPr lang="en" sz="900">
                <a:highlight>
                  <a:schemeClr val="accent5"/>
                </a:highlight>
              </a:rPr>
              <a:t>-&gt; Start MTR station -&gt;End MTR Station -&gt; Home 2</a:t>
            </a:r>
            <a:endParaRPr sz="900">
              <a:highlight>
                <a:schemeClr val="accent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The function </a:t>
            </a:r>
            <a:r>
              <a:rPr lang="en" sz="1000">
                <a:highlight>
                  <a:schemeClr val="accent3"/>
                </a:highlight>
              </a:rPr>
              <a:t>FloydWarshall.printDist(distance)</a:t>
            </a:r>
            <a:endParaRPr sz="1000">
              <a:highlight>
                <a:schemeClr val="accent3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/>
              <a:t>prints</a:t>
            </a:r>
            <a:r>
              <a:rPr lang="en" sz="1000"/>
              <a:t> the corresponding shortest</a:t>
            </a:r>
            <a:r>
              <a:rPr lang="en"/>
              <a:t> distances</a:t>
            </a:r>
            <a:r>
              <a:rPr lang="en" sz="1000"/>
              <a:t>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239" name="Google Shape;239;p36"/>
          <p:cNvPicPr preferRelativeResize="0"/>
          <p:nvPr/>
        </p:nvPicPr>
        <p:blipFill rotWithShape="1">
          <a:blip r:embed="rId3">
            <a:alphaModFix/>
          </a:blip>
          <a:srcRect b="29047" l="19820" r="40039" t="50091"/>
          <a:stretch/>
        </p:blipFill>
        <p:spPr>
          <a:xfrm>
            <a:off x="3660575" y="1873825"/>
            <a:ext cx="5148624" cy="150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#3 </a:t>
            </a:r>
            <a:r>
              <a:rPr lang="en" sz="2000"/>
              <a:t>Display scores</a:t>
            </a:r>
            <a:endParaRPr/>
          </a:p>
        </p:txBody>
      </p:sp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The function </a:t>
            </a:r>
            <a:r>
              <a:rPr lang="en" sz="1400">
                <a:highlight>
                  <a:schemeClr val="accent5"/>
                </a:highlight>
              </a:rPr>
              <a:t> </a:t>
            </a:r>
            <a:r>
              <a:rPr lang="en" sz="1000">
                <a:highlight>
                  <a:schemeClr val="accent3"/>
                </a:highlight>
              </a:rPr>
              <a:t>Stable_Matching.setScore();</a:t>
            </a:r>
            <a:r>
              <a:rPr lang="en" sz="1400">
                <a:highlight>
                  <a:schemeClr val="accent3"/>
                </a:highlight>
              </a:rPr>
              <a:t> </a:t>
            </a:r>
            <a:endParaRPr sz="1400">
              <a:highlight>
                <a:schemeClr val="accent3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calculates and prints</a:t>
            </a:r>
            <a:r>
              <a:rPr lang="en" sz="1400"/>
              <a:t> the rankings for each user, in </a:t>
            </a:r>
            <a:r>
              <a:rPr lang="en" sz="1600"/>
              <a:t>descending</a:t>
            </a:r>
            <a:r>
              <a:rPr lang="en" sz="1400"/>
              <a:t> order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7"/>
          <p:cNvPicPr preferRelativeResize="0"/>
          <p:nvPr/>
        </p:nvPicPr>
        <p:blipFill rotWithShape="1">
          <a:blip r:embed="rId3">
            <a:alphaModFix/>
          </a:blip>
          <a:srcRect b="4806" l="20138" r="39824" t="44858"/>
          <a:stretch/>
        </p:blipFill>
        <p:spPr>
          <a:xfrm>
            <a:off x="3322726" y="826200"/>
            <a:ext cx="4495901" cy="317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#4 </a:t>
            </a:r>
            <a:r>
              <a:rPr lang="en" sz="2000"/>
              <a:t>Display matches</a:t>
            </a:r>
            <a:endParaRPr/>
          </a:p>
        </p:txBody>
      </p:sp>
      <p:sp>
        <p:nvSpPr>
          <p:cNvPr id="252" name="Google Shape;252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The function </a:t>
            </a:r>
            <a:r>
              <a:rPr lang="en" sz="1400">
                <a:highlight>
                  <a:schemeClr val="accent5"/>
                </a:highlight>
              </a:rPr>
              <a:t> </a:t>
            </a:r>
            <a:r>
              <a:rPr lang="en" sz="1000">
                <a:highlight>
                  <a:schemeClr val="accent3"/>
                </a:highlight>
              </a:rPr>
              <a:t>Stable_Matching.stable_match();</a:t>
            </a:r>
            <a:r>
              <a:rPr lang="en" sz="1400">
                <a:highlight>
                  <a:schemeClr val="accent3"/>
                </a:highlight>
              </a:rPr>
              <a:t> </a:t>
            </a:r>
            <a:endParaRPr sz="1400">
              <a:highlight>
                <a:schemeClr val="accent3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20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Utilizes the </a:t>
            </a:r>
            <a:r>
              <a:rPr lang="en" sz="1700"/>
              <a:t>Stable Matching Algorithm</a:t>
            </a:r>
            <a:r>
              <a:rPr lang="en" sz="1400"/>
              <a:t> to calculate the </a:t>
            </a:r>
            <a:r>
              <a:rPr lang="en" sz="1700"/>
              <a:t>best matches</a:t>
            </a:r>
            <a:r>
              <a:rPr lang="en" sz="1400"/>
              <a:t> and </a:t>
            </a:r>
            <a:r>
              <a:rPr lang="en" sz="1800"/>
              <a:t>prints</a:t>
            </a:r>
            <a:r>
              <a:rPr lang="en" sz="1400"/>
              <a:t> the most suitable partners based on the result</a:t>
            </a:r>
            <a:endParaRPr/>
          </a:p>
        </p:txBody>
      </p:sp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46363" l="56723" r="2005" t="33847"/>
          <a:stretch/>
        </p:blipFill>
        <p:spPr>
          <a:xfrm>
            <a:off x="3211001" y="1389600"/>
            <a:ext cx="5617752" cy="151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Refactoring</a:t>
            </a:r>
            <a:endParaRPr/>
          </a:p>
        </p:txBody>
      </p:sp>
      <p:sp>
        <p:nvSpPr>
          <p:cNvPr id="259" name="Google Shape;259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900"/>
              <a:t>#1 </a:t>
            </a:r>
            <a:r>
              <a:rPr b="1" lang="en" sz="1400"/>
              <a:t>Problem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One large method</a:t>
            </a:r>
            <a:r>
              <a:rPr lang="en" sz="1400"/>
              <a:t> calculating the </a:t>
            </a:r>
            <a:r>
              <a:rPr lang="en" sz="1600"/>
              <a:t>score</a:t>
            </a:r>
            <a:r>
              <a:rPr lang="en" sz="1400"/>
              <a:t> of compatibility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Very </a:t>
            </a:r>
            <a:r>
              <a:rPr lang="en" sz="1800"/>
              <a:t>long</a:t>
            </a:r>
            <a:r>
              <a:rPr lang="en" sz="1400"/>
              <a:t> computation in one </a:t>
            </a:r>
            <a:r>
              <a:rPr lang="en" sz="1700"/>
              <a:t>same function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/>
              <a:t>Three responsibilities</a:t>
            </a:r>
            <a:r>
              <a:rPr lang="en" sz="1400"/>
              <a:t> inside single function</a:t>
            </a:r>
            <a:endParaRPr sz="800"/>
          </a:p>
        </p:txBody>
      </p:sp>
      <p:pic>
        <p:nvPicPr>
          <p:cNvPr id="260" name="Google Shape;2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0275" y="370125"/>
            <a:ext cx="5614501" cy="42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#1</a:t>
            </a:r>
            <a:endParaRPr/>
          </a:p>
        </p:txBody>
      </p:sp>
      <p:sp>
        <p:nvSpPr>
          <p:cNvPr id="266" name="Google Shape;266;p40"/>
          <p:cNvSpPr txBox="1"/>
          <p:nvPr>
            <p:ph idx="1" type="body"/>
          </p:nvPr>
        </p:nvSpPr>
        <p:spPr>
          <a:xfrm>
            <a:off x="261750" y="1375325"/>
            <a:ext cx="2756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to this problem is to </a:t>
            </a:r>
            <a:r>
              <a:rPr lang="en" sz="1800">
                <a:solidFill>
                  <a:srgbClr val="000000"/>
                </a:solidFill>
              </a:rPr>
              <a:t>separate</a:t>
            </a:r>
            <a:r>
              <a:rPr lang="en" sz="1400">
                <a:solidFill>
                  <a:srgbClr val="000000"/>
                </a:solidFill>
              </a:rPr>
              <a:t> different </a:t>
            </a:r>
            <a:r>
              <a:rPr lang="en" sz="1800">
                <a:solidFill>
                  <a:srgbClr val="000000"/>
                </a:solidFill>
              </a:rPr>
              <a:t>responsibilities</a:t>
            </a:r>
            <a:r>
              <a:rPr lang="en" sz="1400">
                <a:solidFill>
                  <a:srgbClr val="000000"/>
                </a:solidFill>
              </a:rPr>
              <a:t> to </a:t>
            </a:r>
            <a:r>
              <a:rPr lang="en" sz="1700">
                <a:solidFill>
                  <a:srgbClr val="000000"/>
                </a:solidFill>
              </a:rPr>
              <a:t>different</a:t>
            </a:r>
            <a:r>
              <a:rPr lang="en" sz="1400">
                <a:solidFill>
                  <a:srgbClr val="000000"/>
                </a:solidFill>
              </a:rPr>
              <a:t> methods  -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000000"/>
                </a:solidFill>
                <a:highlight>
                  <a:schemeClr val="accent3"/>
                </a:highlight>
              </a:rPr>
              <a:t>Extract Method Approach</a:t>
            </a:r>
            <a:endParaRPr sz="1300">
              <a:solidFill>
                <a:srgbClr val="000000"/>
              </a:solidFill>
              <a:highlight>
                <a:schemeClr val="accent3"/>
              </a:highlight>
            </a:endParaRPr>
          </a:p>
        </p:txBody>
      </p:sp>
      <p:pic>
        <p:nvPicPr>
          <p:cNvPr id="267" name="Google Shape;267;p40"/>
          <p:cNvPicPr preferRelativeResize="0"/>
          <p:nvPr/>
        </p:nvPicPr>
        <p:blipFill rotWithShape="1">
          <a:blip r:embed="rId3">
            <a:alphaModFix/>
          </a:blip>
          <a:srcRect b="7117" l="44169" r="2465" t="8551"/>
          <a:stretch/>
        </p:blipFill>
        <p:spPr>
          <a:xfrm>
            <a:off x="3378351" y="207850"/>
            <a:ext cx="5318750" cy="47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Code Refactoring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400"/>
              <a:t>Problem </a:t>
            </a:r>
            <a:r>
              <a:rPr b="1" lang="en" sz="1900"/>
              <a:t>#2 </a:t>
            </a:r>
            <a:r>
              <a:rPr b="1" lang="en" sz="1400"/>
              <a:t>and Solution</a:t>
            </a:r>
            <a:r>
              <a:rPr b="1" lang="en" sz="1900"/>
              <a:t> #2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Classes </a:t>
            </a:r>
            <a:r>
              <a:rPr lang="en" sz="1700"/>
              <a:t>Male</a:t>
            </a:r>
            <a:r>
              <a:rPr lang="en" sz="1400"/>
              <a:t> and </a:t>
            </a:r>
            <a:r>
              <a:rPr lang="en" sz="1700"/>
              <a:t>Female</a:t>
            </a:r>
            <a:r>
              <a:rPr lang="en" sz="1400"/>
              <a:t> have same fields: Name, Age, Year of Birth, etc…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highlight>
                  <a:schemeClr val="accent3"/>
                </a:highlight>
              </a:rPr>
              <a:t>Pull Up Field Approach</a:t>
            </a:r>
            <a:r>
              <a:rPr lang="en" sz="1400"/>
              <a:t> -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Move the field up to the superclass User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1"/>
          <p:cNvPicPr preferRelativeResize="0"/>
          <p:nvPr/>
        </p:nvPicPr>
        <p:blipFill rotWithShape="1">
          <a:blip r:embed="rId3">
            <a:alphaModFix/>
          </a:blip>
          <a:srcRect b="59353" l="34356" r="29348" t="8494"/>
          <a:stretch/>
        </p:blipFill>
        <p:spPr>
          <a:xfrm>
            <a:off x="3361898" y="336650"/>
            <a:ext cx="3879926" cy="19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1"/>
          <p:cNvPicPr preferRelativeResize="0"/>
          <p:nvPr/>
        </p:nvPicPr>
        <p:blipFill rotWithShape="1">
          <a:blip r:embed="rId4">
            <a:alphaModFix/>
          </a:blip>
          <a:srcRect b="60961" l="33918" r="2881" t="7889"/>
          <a:stretch/>
        </p:blipFill>
        <p:spPr>
          <a:xfrm>
            <a:off x="3361898" y="2269913"/>
            <a:ext cx="4914677" cy="136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1"/>
          <p:cNvPicPr preferRelativeResize="0"/>
          <p:nvPr/>
        </p:nvPicPr>
        <p:blipFill rotWithShape="1">
          <a:blip r:embed="rId5">
            <a:alphaModFix/>
          </a:blip>
          <a:srcRect b="67329" l="33968" r="3335" t="8593"/>
          <a:stretch/>
        </p:blipFill>
        <p:spPr>
          <a:xfrm>
            <a:off x="3361900" y="3632475"/>
            <a:ext cx="5782099" cy="13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283150" y="5413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Code Refactoring</a:t>
            </a:r>
            <a:endParaRPr/>
          </a:p>
        </p:txBody>
      </p:sp>
      <p:sp>
        <p:nvSpPr>
          <p:cNvPr id="282" name="Google Shape;282;p42"/>
          <p:cNvSpPr txBox="1"/>
          <p:nvPr>
            <p:ph idx="1" type="body"/>
          </p:nvPr>
        </p:nvSpPr>
        <p:spPr>
          <a:xfrm>
            <a:off x="204700" y="14110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400"/>
              <a:t>Problem</a:t>
            </a:r>
            <a:r>
              <a:rPr b="1" lang="en" sz="1900"/>
              <a:t> #3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One </a:t>
            </a:r>
            <a:r>
              <a:rPr lang="en" sz="1700"/>
              <a:t>large</a:t>
            </a:r>
            <a:r>
              <a:rPr lang="en" sz="1400"/>
              <a:t> class</a:t>
            </a:r>
            <a:r>
              <a:rPr lang="en" sz="1800"/>
              <a:t> - User - </a:t>
            </a:r>
            <a:r>
              <a:rPr lang="en" sz="1400"/>
              <a:t>responsible for </a:t>
            </a:r>
            <a:r>
              <a:rPr lang="en" sz="1800"/>
              <a:t>both</a:t>
            </a:r>
            <a:r>
              <a:rPr lang="en" sz="1400"/>
              <a:t> the </a:t>
            </a:r>
            <a:r>
              <a:rPr lang="en" sz="1600"/>
              <a:t>score</a:t>
            </a:r>
            <a:r>
              <a:rPr lang="en" sz="1400"/>
              <a:t>  calculation and travel time calculation (MTR Map) </a:t>
            </a:r>
            <a:endParaRPr sz="1700">
              <a:highlight>
                <a:schemeClr val="accent3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Class </a:t>
            </a:r>
            <a:r>
              <a:rPr lang="en" sz="1800"/>
              <a:t>User</a:t>
            </a:r>
            <a:r>
              <a:rPr lang="en" sz="1400"/>
              <a:t> is responsible for the computations which </a:t>
            </a:r>
            <a:r>
              <a:rPr lang="en" sz="1600"/>
              <a:t>should</a:t>
            </a:r>
            <a:r>
              <a:rPr lang="en" sz="1400"/>
              <a:t> be done by </a:t>
            </a:r>
            <a:r>
              <a:rPr lang="en" sz="1700"/>
              <a:t>separated class</a:t>
            </a:r>
            <a:endParaRPr sz="1700"/>
          </a:p>
        </p:txBody>
      </p:sp>
      <p:pic>
        <p:nvPicPr>
          <p:cNvPr id="283" name="Google Shape;283;p42"/>
          <p:cNvPicPr preferRelativeResize="0"/>
          <p:nvPr/>
        </p:nvPicPr>
        <p:blipFill rotWithShape="1">
          <a:blip r:embed="rId3">
            <a:alphaModFix/>
          </a:blip>
          <a:srcRect b="7164" l="26011" r="1994" t="7945"/>
          <a:stretch/>
        </p:blipFill>
        <p:spPr>
          <a:xfrm>
            <a:off x="3133975" y="744075"/>
            <a:ext cx="5863598" cy="388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#3</a:t>
            </a:r>
            <a:r>
              <a:rPr lang="en"/>
              <a:t> </a:t>
            </a:r>
            <a:endParaRPr sz="1400"/>
          </a:p>
        </p:txBody>
      </p:sp>
      <p:sp>
        <p:nvSpPr>
          <p:cNvPr id="289" name="Google Shape;289;p43"/>
          <p:cNvSpPr txBox="1"/>
          <p:nvPr>
            <p:ph idx="1" type="body"/>
          </p:nvPr>
        </p:nvSpPr>
        <p:spPr>
          <a:xfrm>
            <a:off x="311700" y="136105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class </a:t>
            </a:r>
            <a:r>
              <a:rPr lang="en" sz="1800"/>
              <a:t>User </a:t>
            </a:r>
            <a:r>
              <a:rPr lang="en" sz="1400"/>
              <a:t>has </a:t>
            </a:r>
            <a:r>
              <a:rPr lang="en" sz="1700"/>
              <a:t>multiple </a:t>
            </a:r>
            <a:r>
              <a:rPr lang="en" sz="1400"/>
              <a:t> </a:t>
            </a:r>
            <a:r>
              <a:rPr lang="en" sz="1400"/>
              <a:t>responsibilities</a:t>
            </a:r>
            <a:r>
              <a:rPr lang="en" sz="1400"/>
              <a:t> which are </a:t>
            </a:r>
            <a:r>
              <a:rPr lang="en" sz="1700"/>
              <a:t>unrelated</a:t>
            </a:r>
            <a:r>
              <a:rPr lang="en" sz="1400"/>
              <a:t> to its </a:t>
            </a:r>
            <a:r>
              <a:rPr lang="en" sz="1700"/>
              <a:t>original </a:t>
            </a:r>
            <a:r>
              <a:rPr lang="en" sz="1400"/>
              <a:t>purpose -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highlight>
                  <a:schemeClr val="accent3"/>
                </a:highlight>
              </a:rPr>
              <a:t>Class Extract Method</a:t>
            </a:r>
            <a:endParaRPr sz="1700">
              <a:highlight>
                <a:schemeClr val="accent3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Relevant </a:t>
            </a:r>
            <a:r>
              <a:rPr lang="en" sz="1600"/>
              <a:t>fields</a:t>
            </a:r>
            <a:r>
              <a:rPr lang="en" sz="1400"/>
              <a:t> and </a:t>
            </a:r>
            <a:r>
              <a:rPr lang="en" sz="1600"/>
              <a:t>methods</a:t>
            </a:r>
            <a:r>
              <a:rPr lang="en" sz="1400"/>
              <a:t> are moved to </a:t>
            </a:r>
            <a:r>
              <a:rPr lang="en" sz="1700"/>
              <a:t>FloydWarshall</a:t>
            </a:r>
            <a:r>
              <a:rPr lang="en" sz="1400"/>
              <a:t> class </a:t>
            </a:r>
            <a:endParaRPr sz="1700">
              <a:highlight>
                <a:schemeClr val="accent3"/>
              </a:highlight>
            </a:endParaRPr>
          </a:p>
        </p:txBody>
      </p:sp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5300" y="555600"/>
            <a:ext cx="5719501" cy="400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WE?</a:t>
            </a:r>
            <a:endParaRPr/>
          </a:p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4868125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process is </a:t>
            </a:r>
            <a:r>
              <a:rPr lang="en" sz="2200"/>
              <a:t>simple</a:t>
            </a:r>
            <a:r>
              <a:rPr lang="en" sz="2200"/>
              <a:t>.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All </a:t>
            </a:r>
            <a:r>
              <a:rPr lang="en" sz="2000"/>
              <a:t>you </a:t>
            </a:r>
            <a:r>
              <a:rPr lang="en" sz="1500"/>
              <a:t>have to do is </a:t>
            </a:r>
            <a:r>
              <a:rPr lang="en" sz="1700"/>
              <a:t>register </a:t>
            </a:r>
            <a:r>
              <a:rPr lang="en" sz="1500"/>
              <a:t>and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</a:t>
            </a:r>
            <a:r>
              <a:rPr lang="en" sz="1900"/>
              <a:t>we </a:t>
            </a:r>
            <a:r>
              <a:rPr lang="en" sz="1500"/>
              <a:t>will connect you with </a:t>
            </a:r>
            <a:r>
              <a:rPr lang="en" sz="1700"/>
              <a:t>your </a:t>
            </a:r>
            <a:r>
              <a:rPr lang="en" sz="1500"/>
              <a:t>perfect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match in </a:t>
            </a:r>
            <a:r>
              <a:rPr lang="en" sz="2100"/>
              <a:t>O(n^3) </a:t>
            </a:r>
            <a:r>
              <a:rPr lang="en"/>
              <a:t>time</a:t>
            </a:r>
            <a:r>
              <a:rPr lang="en" sz="1700"/>
              <a:t>!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Vibing.com </a:t>
            </a:r>
            <a:r>
              <a:rPr lang="en" sz="1500"/>
              <a:t>is an online dating platform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Our algorithms are designed to determine the </a:t>
            </a:r>
            <a:r>
              <a:rPr lang="en" sz="2200"/>
              <a:t>most </a:t>
            </a:r>
            <a:r>
              <a:rPr lang="en" sz="1500"/>
              <a:t>suitable match for </a:t>
            </a:r>
            <a:r>
              <a:rPr lang="en"/>
              <a:t>YOU, if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he/she exists </a:t>
            </a:r>
            <a:r>
              <a:rPr lang="en"/>
              <a:t> </a:t>
            </a:r>
            <a:endParaRPr sz="1500"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713" y="496697"/>
            <a:ext cx="1403075" cy="14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</a:t>
            </a:r>
            <a:r>
              <a:rPr lang="en"/>
              <a:t>Hierarchy</a:t>
            </a:r>
            <a:endParaRPr/>
          </a:p>
        </p:txBody>
      </p:sp>
      <p:sp>
        <p:nvSpPr>
          <p:cNvPr id="296" name="Google Shape;296;p44"/>
          <p:cNvSpPr txBox="1"/>
          <p:nvPr>
            <p:ph idx="1" type="body"/>
          </p:nvPr>
        </p:nvSpPr>
        <p:spPr>
          <a:xfrm>
            <a:off x="136250" y="1311300"/>
            <a:ext cx="6515400" cy="3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Adopted method: Bottom-up approach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Unit Testing: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FloydWarshall (Test Stub: N/A)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Zodiac (Test Stub: N/A)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Element (Test Stub N/A)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Integration Testing: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User+FloydWarshall+Zodiac+Element(Test Stub: N/A)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Stable_Matching+User+FloydWarshall+Zodiac+Element (test Stub: N/A)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System Testing: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Main+Stable_Matching+User+FloydWarshall+Zodiac+Element (test Stub: N/A)</a:t>
            </a:r>
            <a:endParaRPr sz="1400"/>
          </a:p>
        </p:txBody>
      </p:sp>
      <p:pic>
        <p:nvPicPr>
          <p:cNvPr id="297" name="Google Shape;2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177" y="0"/>
            <a:ext cx="3209925" cy="3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265500" y="1416025"/>
            <a:ext cx="4045200" cy="90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 Box Testing</a:t>
            </a:r>
            <a:endParaRPr/>
          </a:p>
        </p:txBody>
      </p:sp>
      <p:sp>
        <p:nvSpPr>
          <p:cNvPr id="308" name="Google Shape;308;p46"/>
          <p:cNvSpPr txBox="1"/>
          <p:nvPr>
            <p:ph idx="1" type="subTitle"/>
          </p:nvPr>
        </p:nvSpPr>
        <p:spPr>
          <a:xfrm>
            <a:off x="348800" y="2318126"/>
            <a:ext cx="40452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Category-Partitioning Testing 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We calculated the </a:t>
            </a:r>
            <a:r>
              <a:rPr lang="en" sz="1900"/>
              <a:t>size</a:t>
            </a:r>
            <a:r>
              <a:rPr lang="en" sz="1400"/>
              <a:t> of the “universe” of </a:t>
            </a:r>
            <a:r>
              <a:rPr lang="en" sz="1600"/>
              <a:t>possible test cases</a:t>
            </a:r>
            <a:r>
              <a:rPr lang="en" sz="1400"/>
              <a:t> and started to </a:t>
            </a:r>
            <a:r>
              <a:rPr lang="en" sz="1600"/>
              <a:t>plan</a:t>
            </a:r>
            <a:r>
              <a:rPr lang="en" sz="1400"/>
              <a:t> the testing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We </a:t>
            </a:r>
            <a:r>
              <a:rPr lang="en" sz="1600"/>
              <a:t>generated</a:t>
            </a:r>
            <a:r>
              <a:rPr lang="en" sz="1400"/>
              <a:t> the possible test cases based on specification referencing the </a:t>
            </a:r>
            <a:r>
              <a:rPr lang="en" sz="1700"/>
              <a:t>Statistical Testing Approach </a:t>
            </a:r>
            <a:endParaRPr sz="1700"/>
          </a:p>
        </p:txBody>
      </p:sp>
      <p:pic>
        <p:nvPicPr>
          <p:cNvPr id="310" name="Google Shape;3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63" y="3030299"/>
            <a:ext cx="3743474" cy="17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RFTS</a:t>
            </a:r>
            <a:endParaRPr/>
          </a:p>
        </p:txBody>
      </p:sp>
      <p:sp>
        <p:nvSpPr>
          <p:cNvPr id="316" name="Google Shape;316;p4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Based on the </a:t>
            </a:r>
            <a:r>
              <a:rPr lang="en" sz="1800"/>
              <a:t>specification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we set up on the first meeting</a:t>
            </a:r>
            <a:endParaRPr sz="1400"/>
          </a:p>
        </p:txBody>
      </p:sp>
      <p:pic>
        <p:nvPicPr>
          <p:cNvPr id="317" name="Google Shape;3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800" y="0"/>
            <a:ext cx="56704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White Box Testing</a:t>
            </a:r>
            <a:endParaRPr sz="5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Unit Testing and Integration Testing</a:t>
            </a:r>
            <a:endParaRPr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 </a:t>
            </a:r>
            <a:r>
              <a:rPr lang="en" sz="1500"/>
              <a:t>Unit Testing - FloydWarshall </a:t>
            </a:r>
            <a:endParaRPr sz="1500"/>
          </a:p>
        </p:txBody>
      </p:sp>
      <p:sp>
        <p:nvSpPr>
          <p:cNvPr id="328" name="Google Shape;328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Testing is performed on the method </a:t>
            </a:r>
            <a:r>
              <a:rPr lang="en" sz="2100"/>
              <a:t>calShortestDist()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which calculates the shortest distance between any two users</a:t>
            </a:r>
            <a:r>
              <a:rPr lang="en" sz="1400"/>
              <a:t> </a:t>
            </a:r>
            <a:endParaRPr sz="1400"/>
          </a:p>
        </p:txBody>
      </p:sp>
      <p:pic>
        <p:nvPicPr>
          <p:cNvPr id="329" name="Google Shape;3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4775" y="379038"/>
            <a:ext cx="4176775" cy="428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9"/>
          <p:cNvSpPr/>
          <p:nvPr/>
        </p:nvSpPr>
        <p:spPr>
          <a:xfrm>
            <a:off x="4119850" y="1081875"/>
            <a:ext cx="3851700" cy="1434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 </a:t>
            </a:r>
            <a:r>
              <a:rPr lang="en" sz="1500"/>
              <a:t>Integration</a:t>
            </a:r>
            <a:r>
              <a:rPr lang="en" sz="1500"/>
              <a:t> Testing - User</a:t>
            </a:r>
            <a:endParaRPr sz="1500"/>
          </a:p>
        </p:txBody>
      </p:sp>
      <p:sp>
        <p:nvSpPr>
          <p:cNvPr id="336" name="Google Shape;336;p5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Testing is performed on the method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/>
              <a:t>u1.</a:t>
            </a:r>
            <a:r>
              <a:rPr lang="en" sz="2100"/>
              <a:t>calculateScore(u2)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which calculates the score which u2 scores for u1</a:t>
            </a:r>
            <a:endParaRPr sz="1400"/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825" y="555588"/>
            <a:ext cx="4934708" cy="361342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0"/>
          <p:cNvSpPr/>
          <p:nvPr/>
        </p:nvSpPr>
        <p:spPr>
          <a:xfrm>
            <a:off x="3992275" y="2605000"/>
            <a:ext cx="3851700" cy="2631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/>
          <p:nvPr>
            <p:ph type="title"/>
          </p:nvPr>
        </p:nvSpPr>
        <p:spPr>
          <a:xfrm>
            <a:off x="273200" y="555600"/>
            <a:ext cx="3174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 </a:t>
            </a:r>
            <a:r>
              <a:rPr lang="en" sz="1500"/>
              <a:t>Integration Testing - Stable_Matching</a:t>
            </a:r>
            <a:endParaRPr sz="1500"/>
          </a:p>
        </p:txBody>
      </p:sp>
      <p:sp>
        <p:nvSpPr>
          <p:cNvPr id="344" name="Google Shape;344;p5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Testing is performed on the method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/>
              <a:t>stable_match()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which performs the </a:t>
            </a:r>
            <a:r>
              <a:rPr lang="en" sz="1700"/>
              <a:t>Stable Matching Algorithm</a:t>
            </a:r>
            <a:r>
              <a:rPr lang="en" sz="1400"/>
              <a:t> and finds the </a:t>
            </a:r>
            <a:r>
              <a:rPr lang="en" sz="1600"/>
              <a:t>best matches</a:t>
            </a:r>
            <a:endParaRPr sz="1600"/>
          </a:p>
        </p:txBody>
      </p:sp>
      <p:pic>
        <p:nvPicPr>
          <p:cNvPr id="345" name="Google Shape;3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7975" y="72875"/>
            <a:ext cx="5589075" cy="499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1"/>
          <p:cNvSpPr/>
          <p:nvPr/>
        </p:nvSpPr>
        <p:spPr>
          <a:xfrm>
            <a:off x="3935225" y="2911950"/>
            <a:ext cx="3851700" cy="26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 Report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 Reports</a:t>
            </a:r>
            <a:endParaRPr/>
          </a:p>
        </p:txBody>
      </p:sp>
      <p:pic>
        <p:nvPicPr>
          <p:cNvPr id="357" name="Google Shape;35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00" y="1263450"/>
            <a:ext cx="8839201" cy="15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94125"/>
            <a:ext cx="8839198" cy="1780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490250" y="440525"/>
            <a:ext cx="3854100" cy="41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84" name="Google Shape;84;p18"/>
          <p:cNvSpPr txBox="1"/>
          <p:nvPr/>
        </p:nvSpPr>
        <p:spPr>
          <a:xfrm>
            <a:off x="4572000" y="204800"/>
            <a:ext cx="4008600" cy="3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Our</a:t>
            </a: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main </a:t>
            </a:r>
            <a:r>
              <a:rPr lang="en" sz="1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objective is to find the </a:t>
            </a:r>
            <a:r>
              <a:rPr lang="en"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best </a:t>
            </a:r>
            <a:r>
              <a:rPr lang="en" sz="1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match for each user, based on the </a:t>
            </a:r>
            <a:r>
              <a:rPr lang="en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score</a:t>
            </a:r>
            <a:endParaRPr sz="20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system deploys the </a:t>
            </a:r>
            <a:r>
              <a:rPr lang="en"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STABLE</a:t>
            </a:r>
            <a:endParaRPr sz="21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MATCHING </a:t>
            </a:r>
            <a:r>
              <a:rPr lang="en" sz="1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algorithm, subjected to the </a:t>
            </a:r>
            <a:r>
              <a:rPr lang="en"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predefined </a:t>
            </a:r>
            <a:r>
              <a:rPr lang="en" sz="1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set of personal information provided by </a:t>
            </a:r>
            <a:r>
              <a:rPr lang="en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you. </a:t>
            </a:r>
            <a:endParaRPr sz="20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Your privacy </a:t>
            </a:r>
            <a:r>
              <a:rPr lang="en" sz="1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is of a </a:t>
            </a:r>
            <a:r>
              <a:rPr lang="en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GREAT </a:t>
            </a:r>
            <a:r>
              <a:rPr lang="en" sz="1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" sz="1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importance for us, and </a:t>
            </a:r>
            <a:r>
              <a:rPr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 assure you</a:t>
            </a:r>
            <a:r>
              <a:rPr lang="en" sz="1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that your information will remain </a:t>
            </a:r>
            <a:r>
              <a:rPr lang="en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safe.</a:t>
            </a:r>
            <a:endParaRPr sz="20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4571998" y="908550"/>
            <a:ext cx="3354950" cy="31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Stable Matching Algorithm</a:t>
            </a:r>
            <a:endParaRPr sz="3100"/>
          </a:p>
        </p:txBody>
      </p:sp>
      <p:sp>
        <p:nvSpPr>
          <p:cNvPr id="91" name="Google Shape;91;p1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Stable </a:t>
            </a:r>
            <a:r>
              <a:rPr lang="en"/>
              <a:t>Marriage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in a nutshell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475" y="1520451"/>
            <a:ext cx="4211149" cy="19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Planning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/>
          <p:nvPr/>
        </p:nvSpPr>
        <p:spPr>
          <a:xfrm>
            <a:off x="4951766" y="742928"/>
            <a:ext cx="148203" cy="45331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594" y="13963"/>
                </a:lnTo>
                <a:lnTo>
                  <a:pt x="21600" y="21600"/>
                </a:lnTo>
                <a:lnTo>
                  <a:pt x="11375" y="20674"/>
                </a:lnTo>
                <a:lnTo>
                  <a:pt x="0" y="0"/>
                </a:lnTo>
                <a:close/>
              </a:path>
            </a:pathLst>
          </a:custGeom>
          <a:solidFill>
            <a:srgbClr val="E7C4A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21"/>
          <p:cNvSpPr/>
          <p:nvPr/>
        </p:nvSpPr>
        <p:spPr>
          <a:xfrm>
            <a:off x="2601222" y="1624166"/>
            <a:ext cx="1339844" cy="1486648"/>
          </a:xfrm>
          <a:custGeom>
            <a:rect b="b" l="l" r="r" t="t"/>
            <a:pathLst>
              <a:path extrusionOk="0" h="21600" w="21600">
                <a:moveTo>
                  <a:pt x="3855" y="0"/>
                </a:moveTo>
                <a:cubicBezTo>
                  <a:pt x="2746" y="0"/>
                  <a:pt x="2184" y="3"/>
                  <a:pt x="1592" y="172"/>
                </a:cubicBezTo>
                <a:cubicBezTo>
                  <a:pt x="939" y="386"/>
                  <a:pt x="429" y="851"/>
                  <a:pt x="191" y="1439"/>
                </a:cubicBezTo>
                <a:cubicBezTo>
                  <a:pt x="2" y="1976"/>
                  <a:pt x="0" y="2479"/>
                  <a:pt x="0" y="3474"/>
                </a:cubicBezTo>
                <a:lnTo>
                  <a:pt x="0" y="19542"/>
                </a:lnTo>
                <a:cubicBezTo>
                  <a:pt x="7157" y="20572"/>
                  <a:pt x="14367" y="21243"/>
                  <a:pt x="21600" y="21600"/>
                </a:cubicBezTo>
                <a:lnTo>
                  <a:pt x="21600" y="0"/>
                </a:lnTo>
                <a:lnTo>
                  <a:pt x="38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3995233" y="1624166"/>
            <a:ext cx="1300097" cy="1504598"/>
          </a:xfrm>
          <a:custGeom>
            <a:rect b="b" l="l" r="r" t="t"/>
            <a:pathLst>
              <a:path extrusionOk="0" h="21600" w="21600">
                <a:moveTo>
                  <a:pt x="0" y="21393"/>
                </a:moveTo>
                <a:cubicBezTo>
                  <a:pt x="1901" y="21476"/>
                  <a:pt x="3805" y="21524"/>
                  <a:pt x="5709" y="21563"/>
                </a:cubicBezTo>
                <a:lnTo>
                  <a:pt x="5709" y="20233"/>
                </a:lnTo>
                <a:cubicBezTo>
                  <a:pt x="5709" y="19912"/>
                  <a:pt x="5709" y="19749"/>
                  <a:pt x="5773" y="19575"/>
                </a:cubicBezTo>
                <a:cubicBezTo>
                  <a:pt x="5853" y="19385"/>
                  <a:pt x="6027" y="19235"/>
                  <a:pt x="6247" y="19166"/>
                </a:cubicBezTo>
                <a:cubicBezTo>
                  <a:pt x="6446" y="19111"/>
                  <a:pt x="6635" y="19111"/>
                  <a:pt x="7008" y="19111"/>
                </a:cubicBezTo>
                <a:lnTo>
                  <a:pt x="14389" y="19111"/>
                </a:lnTo>
                <a:cubicBezTo>
                  <a:pt x="14762" y="19111"/>
                  <a:pt x="14950" y="19111"/>
                  <a:pt x="15151" y="19166"/>
                </a:cubicBezTo>
                <a:cubicBezTo>
                  <a:pt x="15371" y="19235"/>
                  <a:pt x="15545" y="19385"/>
                  <a:pt x="15625" y="19575"/>
                </a:cubicBezTo>
                <a:cubicBezTo>
                  <a:pt x="15688" y="19749"/>
                  <a:pt x="15689" y="19911"/>
                  <a:pt x="15689" y="20238"/>
                </a:cubicBezTo>
                <a:lnTo>
                  <a:pt x="15689" y="21600"/>
                </a:lnTo>
                <a:cubicBezTo>
                  <a:pt x="17661" y="21562"/>
                  <a:pt x="19630" y="21500"/>
                  <a:pt x="21600" y="21416"/>
                </a:cubicBezTo>
                <a:lnTo>
                  <a:pt x="21600" y="0"/>
                </a:lnTo>
                <a:lnTo>
                  <a:pt x="0" y="0"/>
                </a:lnTo>
                <a:lnTo>
                  <a:pt x="0" y="2139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21"/>
          <p:cNvSpPr/>
          <p:nvPr/>
        </p:nvSpPr>
        <p:spPr>
          <a:xfrm>
            <a:off x="5349176" y="1624166"/>
            <a:ext cx="1342408" cy="148921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7232" y="21250"/>
                  <a:pt x="14442" y="20566"/>
                  <a:pt x="21600" y="19540"/>
                </a:cubicBezTo>
                <a:lnTo>
                  <a:pt x="21600" y="3487"/>
                </a:lnTo>
                <a:cubicBezTo>
                  <a:pt x="21600" y="2477"/>
                  <a:pt x="21598" y="1973"/>
                  <a:pt x="21409" y="1437"/>
                </a:cubicBezTo>
                <a:cubicBezTo>
                  <a:pt x="21172" y="850"/>
                  <a:pt x="20662" y="386"/>
                  <a:pt x="20011" y="172"/>
                </a:cubicBezTo>
                <a:cubicBezTo>
                  <a:pt x="19417" y="2"/>
                  <a:pt x="18855" y="0"/>
                  <a:pt x="17752" y="0"/>
                </a:cubicBez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Google Shape;106;p21"/>
          <p:cNvSpPr/>
          <p:nvPr/>
        </p:nvSpPr>
        <p:spPr>
          <a:xfrm>
            <a:off x="5349176" y="3042857"/>
            <a:ext cx="1342408" cy="1494022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cubicBezTo>
                  <a:pt x="14441" y="1014"/>
                  <a:pt x="7232" y="1695"/>
                  <a:pt x="0" y="2039"/>
                </a:cubicBezTo>
                <a:lnTo>
                  <a:pt x="0" y="21600"/>
                </a:lnTo>
                <a:lnTo>
                  <a:pt x="17737" y="21600"/>
                </a:lnTo>
                <a:cubicBezTo>
                  <a:pt x="18857" y="21600"/>
                  <a:pt x="19417" y="21598"/>
                  <a:pt x="20011" y="21429"/>
                </a:cubicBezTo>
                <a:cubicBezTo>
                  <a:pt x="20662" y="21216"/>
                  <a:pt x="21172" y="20757"/>
                  <a:pt x="21409" y="20173"/>
                </a:cubicBezTo>
                <a:cubicBezTo>
                  <a:pt x="21598" y="19638"/>
                  <a:pt x="21600" y="19134"/>
                  <a:pt x="21600" y="18143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21"/>
          <p:cNvSpPr/>
          <p:nvPr/>
        </p:nvSpPr>
        <p:spPr>
          <a:xfrm>
            <a:off x="3995233" y="3184216"/>
            <a:ext cx="1300104" cy="1352646"/>
          </a:xfrm>
          <a:custGeom>
            <a:rect b="b" l="l" r="r" t="t"/>
            <a:pathLst>
              <a:path extrusionOk="0" h="21600" w="21600">
                <a:moveTo>
                  <a:pt x="21600" y="36"/>
                </a:moveTo>
                <a:cubicBezTo>
                  <a:pt x="19631" y="128"/>
                  <a:pt x="17660" y="195"/>
                  <a:pt x="15689" y="235"/>
                </a:cubicBezTo>
                <a:lnTo>
                  <a:pt x="15689" y="2155"/>
                </a:lnTo>
                <a:cubicBezTo>
                  <a:pt x="15689" y="2513"/>
                  <a:pt x="15688" y="2694"/>
                  <a:pt x="15625" y="2887"/>
                </a:cubicBezTo>
                <a:cubicBezTo>
                  <a:pt x="15545" y="3098"/>
                  <a:pt x="15371" y="3266"/>
                  <a:pt x="15151" y="3342"/>
                </a:cubicBezTo>
                <a:cubicBezTo>
                  <a:pt x="14950" y="3404"/>
                  <a:pt x="14762" y="3404"/>
                  <a:pt x="14384" y="3404"/>
                </a:cubicBezTo>
                <a:lnTo>
                  <a:pt x="7008" y="3404"/>
                </a:lnTo>
                <a:cubicBezTo>
                  <a:pt x="6636" y="3404"/>
                  <a:pt x="6448" y="3404"/>
                  <a:pt x="6247" y="3342"/>
                </a:cubicBezTo>
                <a:cubicBezTo>
                  <a:pt x="6027" y="3266"/>
                  <a:pt x="5853" y="3098"/>
                  <a:pt x="5773" y="2887"/>
                </a:cubicBezTo>
                <a:cubicBezTo>
                  <a:pt x="5709" y="2694"/>
                  <a:pt x="5709" y="2513"/>
                  <a:pt x="5709" y="2150"/>
                </a:cubicBezTo>
                <a:lnTo>
                  <a:pt x="5709" y="189"/>
                </a:lnTo>
                <a:cubicBezTo>
                  <a:pt x="3805" y="145"/>
                  <a:pt x="1901" y="93"/>
                  <a:pt x="0" y="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21"/>
          <p:cNvSpPr/>
          <p:nvPr/>
        </p:nvSpPr>
        <p:spPr>
          <a:xfrm>
            <a:off x="2601222" y="3039013"/>
            <a:ext cx="1339844" cy="1497867"/>
          </a:xfrm>
          <a:custGeom>
            <a:rect b="b" l="l" r="r" t="t"/>
            <a:pathLst>
              <a:path extrusionOk="0" h="21600" w="21600">
                <a:moveTo>
                  <a:pt x="21600" y="2043"/>
                </a:moveTo>
                <a:cubicBezTo>
                  <a:pt x="14367" y="1688"/>
                  <a:pt x="7158" y="1021"/>
                  <a:pt x="0" y="0"/>
                </a:cubicBezTo>
                <a:lnTo>
                  <a:pt x="0" y="18138"/>
                </a:lnTo>
                <a:cubicBezTo>
                  <a:pt x="0" y="19142"/>
                  <a:pt x="2" y="19643"/>
                  <a:pt x="191" y="20176"/>
                </a:cubicBezTo>
                <a:cubicBezTo>
                  <a:pt x="429" y="20760"/>
                  <a:pt x="939" y="21217"/>
                  <a:pt x="1592" y="21429"/>
                </a:cubicBezTo>
                <a:cubicBezTo>
                  <a:pt x="2187" y="21598"/>
                  <a:pt x="2750" y="21600"/>
                  <a:pt x="3855" y="21600"/>
                </a:cubicBezTo>
                <a:lnTo>
                  <a:pt x="21600" y="21600"/>
                </a:lnTo>
                <a:lnTo>
                  <a:pt x="21600" y="2043"/>
                </a:lnTo>
                <a:close/>
              </a:path>
            </a:pathLst>
          </a:custGeom>
          <a:solidFill>
            <a:srgbClr val="FFE30B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21"/>
          <p:cNvSpPr/>
          <p:nvPr/>
        </p:nvSpPr>
        <p:spPr>
          <a:xfrm>
            <a:off x="4388771" y="3000289"/>
            <a:ext cx="500693" cy="348535"/>
          </a:xfrm>
          <a:prstGeom prst="roundRect">
            <a:avLst>
              <a:gd fmla="val 12131" name="adj"/>
            </a:avLst>
          </a:prstGeom>
          <a:gradFill>
            <a:gsLst>
              <a:gs pos="0">
                <a:srgbClr val="8F9297"/>
              </a:gs>
              <a:gs pos="55000">
                <a:srgbClr val="66686C"/>
              </a:gs>
              <a:gs pos="100000">
                <a:srgbClr val="5B5D60"/>
              </a:gs>
            </a:gsLst>
            <a:lin ang="1200000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10" name="Google Shape;110;p21"/>
          <p:cNvGrpSpPr/>
          <p:nvPr/>
        </p:nvGrpSpPr>
        <p:grpSpPr>
          <a:xfrm>
            <a:off x="3001951" y="1004296"/>
            <a:ext cx="3290145" cy="595577"/>
            <a:chOff x="-2" y="-10"/>
            <a:chExt cx="4386859" cy="794101"/>
          </a:xfrm>
        </p:grpSpPr>
        <p:sp>
          <p:nvSpPr>
            <p:cNvPr id="111" name="Google Shape;111;p21"/>
            <p:cNvSpPr/>
            <p:nvPr/>
          </p:nvSpPr>
          <p:spPr>
            <a:xfrm>
              <a:off x="-2" y="691419"/>
              <a:ext cx="583770" cy="98617"/>
            </a:xfrm>
            <a:prstGeom prst="roundRect">
              <a:avLst>
                <a:gd fmla="val 50000" name="adj"/>
              </a:avLst>
            </a:prstGeom>
            <a:solidFill>
              <a:srgbClr val="43434A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3803086" y="691419"/>
              <a:ext cx="583771" cy="98617"/>
            </a:xfrm>
            <a:prstGeom prst="roundRect">
              <a:avLst>
                <a:gd fmla="val 50000" name="adj"/>
              </a:avLst>
            </a:prstGeom>
            <a:solidFill>
              <a:srgbClr val="43434A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13" name="Google Shape;113;p21"/>
            <p:cNvGrpSpPr/>
            <p:nvPr/>
          </p:nvGrpSpPr>
          <p:grpSpPr>
            <a:xfrm>
              <a:off x="1328364" y="-10"/>
              <a:ext cx="1744463" cy="794101"/>
              <a:chOff x="-1" y="-8"/>
              <a:chExt cx="1744461" cy="794099"/>
            </a:xfrm>
          </p:grpSpPr>
          <p:sp>
            <p:nvSpPr>
              <p:cNvPr id="114" name="Google Shape;114;p21"/>
              <p:cNvSpPr/>
              <p:nvPr/>
            </p:nvSpPr>
            <p:spPr>
              <a:xfrm>
                <a:off x="-1" y="538811"/>
                <a:ext cx="289878" cy="25528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cubicBezTo>
                      <a:pt x="2557" y="3572"/>
                      <a:pt x="6359" y="5698"/>
                      <a:pt x="10411" y="5822"/>
                    </a:cubicBezTo>
                    <a:cubicBezTo>
                      <a:pt x="14734" y="5955"/>
                      <a:pt x="18866" y="3804"/>
                      <a:pt x="21600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434A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5" name="Google Shape;115;p21"/>
              <p:cNvSpPr/>
              <p:nvPr/>
            </p:nvSpPr>
            <p:spPr>
              <a:xfrm>
                <a:off x="1453099" y="538811"/>
                <a:ext cx="289877" cy="25528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cubicBezTo>
                      <a:pt x="2557" y="3572"/>
                      <a:pt x="6359" y="5698"/>
                      <a:pt x="10411" y="5822"/>
                    </a:cubicBezTo>
                    <a:cubicBezTo>
                      <a:pt x="14734" y="5955"/>
                      <a:pt x="18866" y="3804"/>
                      <a:pt x="21600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434A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" name="Google Shape;116;p21"/>
              <p:cNvSpPr/>
              <p:nvPr/>
            </p:nvSpPr>
            <p:spPr>
              <a:xfrm>
                <a:off x="9068" y="-8"/>
                <a:ext cx="1735392" cy="571495"/>
              </a:xfrm>
              <a:custGeom>
                <a:rect b="b" l="l" r="r" t="t"/>
                <a:pathLst>
                  <a:path extrusionOk="0" h="20867" w="21333">
                    <a:moveTo>
                      <a:pt x="11218" y="38"/>
                    </a:moveTo>
                    <a:cubicBezTo>
                      <a:pt x="7012" y="-496"/>
                      <a:pt x="2945" y="4583"/>
                      <a:pt x="131" y="13885"/>
                    </a:cubicBezTo>
                    <a:cubicBezTo>
                      <a:pt x="-92" y="15408"/>
                      <a:pt x="-28" y="17169"/>
                      <a:pt x="299" y="18517"/>
                    </a:cubicBezTo>
                    <a:cubicBezTo>
                      <a:pt x="715" y="20233"/>
                      <a:pt x="1460" y="20941"/>
                      <a:pt x="2135" y="20261"/>
                    </a:cubicBezTo>
                    <a:cubicBezTo>
                      <a:pt x="4683" y="13624"/>
                      <a:pt x="8016" y="10274"/>
                      <a:pt x="11398" y="10951"/>
                    </a:cubicBezTo>
                    <a:cubicBezTo>
                      <a:pt x="14157" y="11503"/>
                      <a:pt x="16779" y="14727"/>
                      <a:pt x="18862" y="20128"/>
                    </a:cubicBezTo>
                    <a:cubicBezTo>
                      <a:pt x="19311" y="20983"/>
                      <a:pt x="19876" y="21104"/>
                      <a:pt x="20363" y="20449"/>
                    </a:cubicBezTo>
                    <a:cubicBezTo>
                      <a:pt x="21125" y="19421"/>
                      <a:pt x="21508" y="16864"/>
                      <a:pt x="21255" y="14494"/>
                    </a:cubicBezTo>
                    <a:cubicBezTo>
                      <a:pt x="18726" y="5763"/>
                      <a:pt x="15092" y="530"/>
                      <a:pt x="11218" y="38"/>
                    </a:cubicBezTo>
                    <a:close/>
                  </a:path>
                </a:pathLst>
              </a:custGeom>
              <a:solidFill>
                <a:srgbClr val="43434A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117" name="Google Shape;117;p21"/>
          <p:cNvGrpSpPr/>
          <p:nvPr/>
        </p:nvGrpSpPr>
        <p:grpSpPr>
          <a:xfrm>
            <a:off x="4224479" y="644842"/>
            <a:ext cx="832183" cy="863204"/>
            <a:chOff x="-2" y="-2"/>
            <a:chExt cx="1109575" cy="1150937"/>
          </a:xfrm>
        </p:grpSpPr>
        <p:sp>
          <p:nvSpPr>
            <p:cNvPr id="118" name="Google Shape;118;p21"/>
            <p:cNvSpPr/>
            <p:nvPr/>
          </p:nvSpPr>
          <p:spPr>
            <a:xfrm>
              <a:off x="-2" y="-2"/>
              <a:ext cx="1083908" cy="819673"/>
            </a:xfrm>
            <a:custGeom>
              <a:rect b="b" l="l" r="r" t="t"/>
              <a:pathLst>
                <a:path extrusionOk="0" h="21600" w="21600">
                  <a:moveTo>
                    <a:pt x="4" y="3455"/>
                  </a:moveTo>
                  <a:lnTo>
                    <a:pt x="18945" y="0"/>
                  </a:lnTo>
                  <a:lnTo>
                    <a:pt x="21600" y="19416"/>
                  </a:lnTo>
                  <a:lnTo>
                    <a:pt x="0" y="21600"/>
                  </a:lnTo>
                  <a:lnTo>
                    <a:pt x="4" y="3455"/>
                  </a:lnTo>
                  <a:close/>
                </a:path>
              </a:pathLst>
            </a:custGeom>
            <a:solidFill>
              <a:srgbClr val="FFD0AD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1006" y="732166"/>
              <a:ext cx="1108567" cy="418769"/>
            </a:xfrm>
            <a:custGeom>
              <a:rect b="b" l="l" r="r" t="t"/>
              <a:pathLst>
                <a:path extrusionOk="0" h="21600" w="21600">
                  <a:moveTo>
                    <a:pt x="0" y="4232"/>
                  </a:moveTo>
                  <a:lnTo>
                    <a:pt x="21145" y="0"/>
                  </a:lnTo>
                  <a:lnTo>
                    <a:pt x="21600" y="15294"/>
                  </a:lnTo>
                  <a:lnTo>
                    <a:pt x="20175" y="21600"/>
                  </a:lnTo>
                  <a:lnTo>
                    <a:pt x="2238" y="19902"/>
                  </a:lnTo>
                  <a:lnTo>
                    <a:pt x="0" y="4232"/>
                  </a:lnTo>
                  <a:close/>
                </a:path>
              </a:pathLst>
            </a:custGeom>
            <a:solidFill>
              <a:srgbClr val="E7C4A2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20" name="Google Shape;120;p21"/>
          <p:cNvGrpSpPr/>
          <p:nvPr/>
        </p:nvGrpSpPr>
        <p:grpSpPr>
          <a:xfrm>
            <a:off x="4082774" y="-1410"/>
            <a:ext cx="1010112" cy="776032"/>
            <a:chOff x="-2" y="-1"/>
            <a:chExt cx="1346815" cy="1034708"/>
          </a:xfrm>
        </p:grpSpPr>
        <p:sp>
          <p:nvSpPr>
            <p:cNvPr id="121" name="Google Shape;121;p21"/>
            <p:cNvSpPr/>
            <p:nvPr/>
          </p:nvSpPr>
          <p:spPr>
            <a:xfrm>
              <a:off x="153863" y="628654"/>
              <a:ext cx="1148892" cy="406053"/>
            </a:xfrm>
            <a:custGeom>
              <a:rect b="b" l="l" r="r" t="t"/>
              <a:pathLst>
                <a:path extrusionOk="0" h="21600" w="21600">
                  <a:moveTo>
                    <a:pt x="0" y="10615"/>
                  </a:moveTo>
                  <a:lnTo>
                    <a:pt x="21454" y="0"/>
                  </a:lnTo>
                  <a:lnTo>
                    <a:pt x="21600" y="12815"/>
                  </a:lnTo>
                  <a:lnTo>
                    <a:pt x="364" y="21600"/>
                  </a:lnTo>
                  <a:lnTo>
                    <a:pt x="0" y="106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-2" y="-1"/>
              <a:ext cx="1346815" cy="84295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0972" y="24"/>
                  </a:lnTo>
                  <a:lnTo>
                    <a:pt x="21600" y="15946"/>
                  </a:lnTo>
                  <a:lnTo>
                    <a:pt x="177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353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213631" y="245446"/>
              <a:ext cx="136971" cy="13697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280689" y="494775"/>
              <a:ext cx="136971" cy="13697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25" name="Google Shape;125;p21"/>
          <p:cNvSpPr txBox="1"/>
          <p:nvPr/>
        </p:nvSpPr>
        <p:spPr>
          <a:xfrm>
            <a:off x="3092026" y="1993167"/>
            <a:ext cx="394160" cy="3924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latin typeface="Impact"/>
                <a:ea typeface="Impact"/>
                <a:cs typeface="Impact"/>
                <a:sym typeface="Impact"/>
              </a:rPr>
              <a:t>01</a:t>
            </a:r>
            <a:endParaRPr sz="1100"/>
          </a:p>
        </p:txBody>
      </p:sp>
      <p:sp>
        <p:nvSpPr>
          <p:cNvPr id="126" name="Google Shape;126;p21"/>
          <p:cNvSpPr txBox="1"/>
          <p:nvPr/>
        </p:nvSpPr>
        <p:spPr>
          <a:xfrm>
            <a:off x="4437868" y="1953527"/>
            <a:ext cx="394160" cy="3924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latin typeface="Impact"/>
                <a:ea typeface="Impact"/>
                <a:cs typeface="Impact"/>
                <a:sym typeface="Impact"/>
              </a:rPr>
              <a:t>02</a:t>
            </a:r>
            <a:endParaRPr sz="1100"/>
          </a:p>
        </p:txBody>
      </p:sp>
      <p:sp>
        <p:nvSpPr>
          <p:cNvPr id="127" name="Google Shape;127;p21"/>
          <p:cNvSpPr txBox="1"/>
          <p:nvPr/>
        </p:nvSpPr>
        <p:spPr>
          <a:xfrm>
            <a:off x="5824819" y="1977700"/>
            <a:ext cx="394160" cy="3924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latin typeface="Impact"/>
                <a:ea typeface="Impact"/>
                <a:cs typeface="Impact"/>
                <a:sym typeface="Impact"/>
              </a:rPr>
              <a:t>03</a:t>
            </a:r>
            <a:endParaRPr sz="1100"/>
          </a:p>
        </p:txBody>
      </p:sp>
      <p:sp>
        <p:nvSpPr>
          <p:cNvPr id="128" name="Google Shape;128;p21"/>
          <p:cNvSpPr txBox="1"/>
          <p:nvPr/>
        </p:nvSpPr>
        <p:spPr>
          <a:xfrm>
            <a:off x="3079212" y="3368412"/>
            <a:ext cx="394160" cy="3924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latin typeface="Impact"/>
                <a:ea typeface="Impact"/>
                <a:cs typeface="Impact"/>
                <a:sym typeface="Impact"/>
              </a:rPr>
              <a:t>04</a:t>
            </a:r>
            <a:endParaRPr sz="1100"/>
          </a:p>
        </p:txBody>
      </p:sp>
      <p:sp>
        <p:nvSpPr>
          <p:cNvPr id="129" name="Google Shape;129;p21"/>
          <p:cNvSpPr txBox="1"/>
          <p:nvPr/>
        </p:nvSpPr>
        <p:spPr>
          <a:xfrm>
            <a:off x="4435467" y="3481649"/>
            <a:ext cx="394160" cy="3924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latin typeface="Impact"/>
                <a:ea typeface="Impact"/>
                <a:cs typeface="Impact"/>
                <a:sym typeface="Impact"/>
              </a:rPr>
              <a:t>05</a:t>
            </a:r>
            <a:endParaRPr sz="1100"/>
          </a:p>
        </p:txBody>
      </p:sp>
      <p:sp>
        <p:nvSpPr>
          <p:cNvPr id="130" name="Google Shape;130;p21"/>
          <p:cNvSpPr txBox="1"/>
          <p:nvPr/>
        </p:nvSpPr>
        <p:spPr>
          <a:xfrm>
            <a:off x="5837633" y="3372519"/>
            <a:ext cx="394160" cy="3924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latin typeface="Impact"/>
                <a:ea typeface="Impact"/>
                <a:cs typeface="Impact"/>
                <a:sym typeface="Impact"/>
              </a:rPr>
              <a:t>06</a:t>
            </a:r>
            <a:endParaRPr sz="1100"/>
          </a:p>
        </p:txBody>
      </p:sp>
      <p:sp>
        <p:nvSpPr>
          <p:cNvPr id="131" name="Google Shape;131;p21"/>
          <p:cNvSpPr txBox="1"/>
          <p:nvPr/>
        </p:nvSpPr>
        <p:spPr>
          <a:xfrm>
            <a:off x="2742550" y="2594963"/>
            <a:ext cx="1128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layfair Display"/>
                <a:ea typeface="Playfair Display"/>
                <a:cs typeface="Playfair Display"/>
                <a:sym typeface="Playfair Display"/>
              </a:rPr>
              <a:t>Project manager</a:t>
            </a:r>
            <a:endParaRPr sz="9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latin typeface="Playfair Display"/>
                <a:ea typeface="Playfair Display"/>
                <a:cs typeface="Playfair Display"/>
                <a:sym typeface="Playfair Display"/>
              </a:rPr>
              <a:t>   </a:t>
            </a:r>
            <a:endParaRPr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2672500" y="2335400"/>
            <a:ext cx="1268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swald"/>
                <a:ea typeface="Oswald"/>
                <a:cs typeface="Oswald"/>
                <a:sym typeface="Oswald"/>
              </a:rPr>
              <a:t>LUKA MODERC</a:t>
            </a:r>
            <a:r>
              <a:rPr b="1" i="0" lang="en" sz="900" u="none" cap="none" strike="noStrike">
                <a:latin typeface="Oswald"/>
                <a:ea typeface="Oswald"/>
                <a:cs typeface="Oswald"/>
                <a:sym typeface="Oswald"/>
              </a:rPr>
              <a:t>    </a:t>
            </a:r>
            <a:endParaRPr b="1"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2838075" y="3966325"/>
            <a:ext cx="10101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layfair Display"/>
                <a:ea typeface="Playfair Display"/>
                <a:cs typeface="Playfair Display"/>
                <a:sym typeface="Playfair Display"/>
              </a:rPr>
              <a:t>Testing Engineer</a:t>
            </a:r>
            <a:r>
              <a:rPr b="0" i="0" lang="en" sz="1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endParaRPr sz="1100"/>
          </a:p>
        </p:txBody>
      </p:sp>
      <p:sp>
        <p:nvSpPr>
          <p:cNvPr id="134" name="Google Shape;134;p21"/>
          <p:cNvSpPr txBox="1"/>
          <p:nvPr/>
        </p:nvSpPr>
        <p:spPr>
          <a:xfrm>
            <a:off x="2688925" y="3717275"/>
            <a:ext cx="1227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swald"/>
                <a:ea typeface="Oswald"/>
                <a:cs typeface="Oswald"/>
                <a:sym typeface="Oswald"/>
              </a:rPr>
              <a:t>UROS CVIJANOVIC</a:t>
            </a:r>
            <a:r>
              <a:rPr b="1" i="0" lang="en" sz="1100" u="none" cap="none" strike="noStrike">
                <a:latin typeface="Oswald"/>
                <a:ea typeface="Oswald"/>
                <a:cs typeface="Oswald"/>
                <a:sym typeface="Oswald"/>
              </a:rPr>
              <a:t>    </a:t>
            </a:r>
            <a:endParaRPr b="1"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4222423" y="2559567"/>
            <a:ext cx="845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layfair Display"/>
                <a:ea typeface="Playfair Display"/>
                <a:cs typeface="Playfair Display"/>
                <a:sym typeface="Playfair Display"/>
              </a:rPr>
              <a:t>Programmer</a:t>
            </a:r>
            <a:r>
              <a:rPr b="0" i="0" lang="en" sz="1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endParaRPr sz="1100"/>
          </a:p>
        </p:txBody>
      </p:sp>
      <p:sp>
        <p:nvSpPr>
          <p:cNvPr id="136" name="Google Shape;136;p21"/>
          <p:cNvSpPr txBox="1"/>
          <p:nvPr/>
        </p:nvSpPr>
        <p:spPr>
          <a:xfrm>
            <a:off x="3891775" y="2320363"/>
            <a:ext cx="1540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swald"/>
                <a:ea typeface="Oswald"/>
                <a:cs typeface="Oswald"/>
                <a:sym typeface="Oswald"/>
              </a:rPr>
              <a:t>PHUDIS DAWIEANG </a:t>
            </a:r>
            <a:r>
              <a:rPr b="1" i="0" lang="en" sz="1100" u="none" cap="none" strike="noStrike">
                <a:latin typeface="Oswald"/>
                <a:ea typeface="Oswald"/>
                <a:cs typeface="Oswald"/>
                <a:sym typeface="Oswald"/>
              </a:rPr>
              <a:t>    </a:t>
            </a:r>
            <a:endParaRPr b="1"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4222425" y="4117850"/>
            <a:ext cx="845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layfair Display"/>
                <a:ea typeface="Playfair Display"/>
                <a:cs typeface="Playfair Display"/>
                <a:sym typeface="Playfair Display"/>
              </a:rPr>
              <a:t>Programmer</a:t>
            </a:r>
            <a:r>
              <a:rPr b="0" i="0" lang="en" sz="1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endParaRPr sz="1100"/>
          </a:p>
        </p:txBody>
      </p:sp>
      <p:sp>
        <p:nvSpPr>
          <p:cNvPr id="138" name="Google Shape;138;p21"/>
          <p:cNvSpPr txBox="1"/>
          <p:nvPr/>
        </p:nvSpPr>
        <p:spPr>
          <a:xfrm>
            <a:off x="4083175" y="3830900"/>
            <a:ext cx="1128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swald"/>
                <a:ea typeface="Oswald"/>
                <a:cs typeface="Oswald"/>
                <a:sym typeface="Oswald"/>
              </a:rPr>
              <a:t> BALAJI VARUN ADITYA</a:t>
            </a:r>
            <a:r>
              <a:rPr b="1" i="0" lang="en" sz="1100" u="none" cap="none" strike="noStrike">
                <a:latin typeface="Oswald"/>
                <a:ea typeface="Oswald"/>
                <a:cs typeface="Oswald"/>
                <a:sym typeface="Oswald"/>
              </a:rPr>
              <a:t>    </a:t>
            </a:r>
            <a:endParaRPr b="1"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5529662" y="4024100"/>
            <a:ext cx="10101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layfair Display"/>
                <a:ea typeface="Playfair Display"/>
                <a:cs typeface="Playfair Display"/>
                <a:sym typeface="Playfair Display"/>
              </a:rPr>
              <a:t>Testing Engineer</a:t>
            </a:r>
            <a:r>
              <a:rPr b="0" i="0" lang="en" sz="1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endParaRPr sz="1100"/>
          </a:p>
        </p:txBody>
      </p:sp>
      <p:sp>
        <p:nvSpPr>
          <p:cNvPr id="140" name="Google Shape;140;p21"/>
          <p:cNvSpPr txBox="1"/>
          <p:nvPr/>
        </p:nvSpPr>
        <p:spPr>
          <a:xfrm>
            <a:off x="5387925" y="3747450"/>
            <a:ext cx="1342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swald"/>
                <a:ea typeface="Oswald"/>
                <a:cs typeface="Oswald"/>
                <a:sym typeface="Oswald"/>
              </a:rPr>
              <a:t>JEFFERS CHAN</a:t>
            </a:r>
            <a:r>
              <a:rPr b="1" i="0" lang="en" sz="1100" u="none" cap="none" strike="noStrike">
                <a:latin typeface="Oswald"/>
                <a:ea typeface="Oswald"/>
                <a:cs typeface="Oswald"/>
                <a:sym typeface="Oswald"/>
              </a:rPr>
              <a:t>    </a:t>
            </a:r>
            <a:endParaRPr b="1"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5488273" y="2550625"/>
            <a:ext cx="11286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layfair Display"/>
                <a:ea typeface="Playfair Display"/>
                <a:cs typeface="Playfair Display"/>
                <a:sym typeface="Playfair Display"/>
              </a:rPr>
              <a:t>Assistant Project Manager</a:t>
            </a:r>
            <a:endParaRPr sz="9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endParaRPr sz="1100"/>
          </a:p>
        </p:txBody>
      </p:sp>
      <p:sp>
        <p:nvSpPr>
          <p:cNvPr id="142" name="Google Shape;142;p21"/>
          <p:cNvSpPr txBox="1"/>
          <p:nvPr/>
        </p:nvSpPr>
        <p:spPr>
          <a:xfrm>
            <a:off x="5471525" y="2346338"/>
            <a:ext cx="1097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swald"/>
                <a:ea typeface="Oswald"/>
                <a:cs typeface="Oswald"/>
                <a:sym typeface="Oswald"/>
              </a:rPr>
              <a:t>ANDELA BASIC</a:t>
            </a:r>
            <a:endParaRPr b="1"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ORGANIZATION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DEVELOPMENT METHODOLOGY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Careful</a:t>
            </a:r>
            <a:r>
              <a:rPr lang="en"/>
              <a:t> </a:t>
            </a:r>
            <a:r>
              <a:rPr lang="en" sz="1800"/>
              <a:t>examination</a:t>
            </a:r>
            <a:r>
              <a:rPr lang="en"/>
              <a:t> of our team and objectives resulted in choosing the </a:t>
            </a:r>
            <a:r>
              <a:rPr lang="en" sz="1800"/>
              <a:t>RAPID APPLICATION DEVELOPMENT </a:t>
            </a:r>
            <a:r>
              <a:rPr lang="en"/>
              <a:t>as our project </a:t>
            </a:r>
            <a:r>
              <a:rPr lang="en"/>
              <a:t>management </a:t>
            </a:r>
            <a:r>
              <a:rPr lang="en" sz="1700"/>
              <a:t>strategy.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Originally, </a:t>
            </a:r>
            <a:r>
              <a:rPr lang="en"/>
              <a:t>it consists of </a:t>
            </a:r>
            <a:r>
              <a:rPr lang="en" sz="1800"/>
              <a:t>4 phases: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requirements</a:t>
            </a:r>
            <a:r>
              <a:rPr lang="en"/>
              <a:t> planning, </a:t>
            </a:r>
            <a:r>
              <a:rPr lang="en" sz="1700"/>
              <a:t>user</a:t>
            </a:r>
            <a:r>
              <a:rPr lang="en"/>
              <a:t> design, </a:t>
            </a:r>
            <a:r>
              <a:rPr lang="en" sz="1600"/>
              <a:t>construction</a:t>
            </a:r>
            <a:r>
              <a:rPr lang="en"/>
              <a:t> and </a:t>
            </a:r>
            <a:r>
              <a:rPr lang="en" sz="1600"/>
              <a:t>cutover</a:t>
            </a:r>
            <a:r>
              <a:rPr lang="en"/>
              <a:t>. </a:t>
            </a:r>
            <a:r>
              <a:rPr lang="en" sz="1800"/>
              <a:t>However,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decided to emphasize the </a:t>
            </a:r>
            <a:r>
              <a:rPr lang="en" sz="1700"/>
              <a:t>testing</a:t>
            </a:r>
            <a:r>
              <a:rPr lang="en"/>
              <a:t> process and debugging process so we </a:t>
            </a:r>
            <a:r>
              <a:rPr lang="en" sz="1700"/>
              <a:t>separated it</a:t>
            </a:r>
            <a:r>
              <a:rPr lang="en"/>
              <a:t> into the 3 cycles </a:t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2700000">
            <a:off x="3050649" y="1704099"/>
            <a:ext cx="6794379" cy="15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140225" y="44806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BREAKDOWN STRUCTURE</a:t>
            </a: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034" y="-11"/>
            <a:ext cx="8402876" cy="45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